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Economica"/>
      <p:regular r:id="rId15"/>
      <p:bold r:id="rId16"/>
      <p:italic r:id="rId17"/>
      <p:boldItalic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3" roundtripDataSignature="AMtx7mhjhfEzn3yS6qfFSq2yHPghUU9u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6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21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conomica-regular.fntdata"/><Relationship Id="rId14" Type="http://schemas.openxmlformats.org/officeDocument/2006/relationships/slide" Target="slides/slide9.xml"/><Relationship Id="rId17" Type="http://schemas.openxmlformats.org/officeDocument/2006/relationships/font" Target="fonts/Economica-italic.fntdata"/><Relationship Id="rId16" Type="http://schemas.openxmlformats.org/officeDocument/2006/relationships/font" Target="fonts/Economic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regular.fntdata"/><Relationship Id="rId6" Type="http://schemas.openxmlformats.org/officeDocument/2006/relationships/slide" Target="slides/slide1.xml"/><Relationship Id="rId18" Type="http://schemas.openxmlformats.org/officeDocument/2006/relationships/font" Target="fonts/Economic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795489286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g2795489286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795489286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g2795489286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meaning of the summation of the binary vector?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</a:t>
            </a:r>
            <a:r>
              <a:rPr lang="en"/>
              <a:t>meaning of the dot product of two binary vector?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/>
              <a:t>not all high confidence association rules are interesting!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95489286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2795489286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79867afc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279867afc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795489286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2795489286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How to </a:t>
            </a:r>
            <a:r>
              <a:rPr lang="en"/>
              <a:t>generate? How to evaluate the subset is also a frequent itemset?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95489286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2795489286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15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15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15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4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24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" name="Google Shape;18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7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2" name="Google Shape;22;p17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3" name="Google Shape;23;p17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18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20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1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2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" name="Google Shape;43;p22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22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22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3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towardsdatascience.com/data-mining-market-basket-analysis-with-apriori-algorithm-970ff256a92c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datasets/heeraldedhia/groceries-dataset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s://web.stanford.edu/class/cs246/slides/02-assocrules.pdf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eb.stanford.edu/class/cs246/slides/02-assocrules.pdf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SI 671 Discussion 2</a:t>
            </a:r>
            <a:endParaRPr/>
          </a:p>
        </p:txBody>
      </p:sp>
      <p:sp>
        <p:nvSpPr>
          <p:cNvPr id="63" name="Google Shape;63;p1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21"/>
              <a:buNone/>
            </a:pPr>
            <a:r>
              <a:rPr lang="en" sz="3600"/>
              <a:t>Itemset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7954892861_0_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Market Basket Analysis</a:t>
            </a:r>
            <a:endParaRPr/>
          </a:p>
        </p:txBody>
      </p:sp>
      <p:sp>
        <p:nvSpPr>
          <p:cNvPr id="69" name="Google Shape;69;g27954892861_0_7"/>
          <p:cNvSpPr txBox="1"/>
          <p:nvPr>
            <p:ph idx="1" type="body"/>
          </p:nvPr>
        </p:nvSpPr>
        <p:spPr>
          <a:xfrm>
            <a:off x="311700" y="1225225"/>
            <a:ext cx="5464500" cy="26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23529"/>
              </a:lnSpc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en" sz="16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Why are breads always conveniently placed beside butter in groceries</a:t>
            </a:r>
            <a:r>
              <a:rPr lang="en" sz="1600">
                <a:solidFill>
                  <a:srgbClr val="6B6B6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?</a:t>
            </a:r>
            <a:endParaRPr sz="16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g27954892861_0_7"/>
          <p:cNvSpPr txBox="1"/>
          <p:nvPr/>
        </p:nvSpPr>
        <p:spPr>
          <a:xfrm>
            <a:off x="541950" y="4505150"/>
            <a:ext cx="80601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[1] Data Mining: Market Basket Analysis with Apriori Algorithm </a:t>
            </a:r>
            <a:r>
              <a:rPr lang="en" sz="9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https://towardsdatascience.com/data-mining-market-basket-analysis-with-apriori-algorithm-970ff256a92c</a:t>
            </a:r>
            <a:r>
              <a:rPr lang="en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1" name="Google Shape;71;g27954892861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2025" y="1290450"/>
            <a:ext cx="3063001" cy="2041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Market Basket Analysis</a:t>
            </a:r>
            <a:endParaRPr/>
          </a:p>
        </p:txBody>
      </p:sp>
      <p:sp>
        <p:nvSpPr>
          <p:cNvPr id="77" name="Google Shape;77;p5"/>
          <p:cNvSpPr txBox="1"/>
          <p:nvPr>
            <p:ph idx="1" type="body"/>
          </p:nvPr>
        </p:nvSpPr>
        <p:spPr>
          <a:xfrm>
            <a:off x="133025" y="1228350"/>
            <a:ext cx="5907600" cy="26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Market Basket Analysis is one of the key techniques used by large retailers to uncover associations between items. </a:t>
            </a:r>
            <a:endParaRPr sz="14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400"/>
              <a:buFont typeface="Arial"/>
              <a:buChar char="○"/>
            </a:pPr>
            <a:r>
              <a:rPr b="1" lang="en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Associated</a:t>
            </a:r>
            <a:r>
              <a:rPr lang="en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products are placed close to each other, so that buyers of one item would be prompted to buy the other.</a:t>
            </a:r>
            <a:endParaRPr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Discounts can be applied to only one of the associated products.</a:t>
            </a:r>
            <a:endParaRPr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5"/>
          <p:cNvSpPr txBox="1"/>
          <p:nvPr/>
        </p:nvSpPr>
        <p:spPr>
          <a:xfrm>
            <a:off x="6258477" y="3578425"/>
            <a:ext cx="2270100" cy="3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Market Basket Analysis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" name="Google Shape;79;p5"/>
          <p:cNvSpPr txBox="1"/>
          <p:nvPr/>
        </p:nvSpPr>
        <p:spPr>
          <a:xfrm>
            <a:off x="541950" y="4576850"/>
            <a:ext cx="8060100" cy="2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[</a:t>
            </a:r>
            <a:r>
              <a:rPr lang="en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b="0" i="0" lang="en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] </a:t>
            </a:r>
            <a:r>
              <a:rPr lang="en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Groceries dataset. </a:t>
            </a:r>
            <a:r>
              <a:rPr lang="en" sz="9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https://www.kaggle.com/datasets/heeraldedhia/groceries-dataset</a:t>
            </a:r>
            <a:r>
              <a:rPr lang="en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0" name="Google Shape;8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6075" y="1353575"/>
            <a:ext cx="2907299" cy="2018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7954892861_0_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Data Type</a:t>
            </a:r>
            <a:endParaRPr/>
          </a:p>
        </p:txBody>
      </p:sp>
      <p:sp>
        <p:nvSpPr>
          <p:cNvPr id="86" name="Google Shape;86;g27954892861_0_17"/>
          <p:cNvSpPr txBox="1"/>
          <p:nvPr>
            <p:ph idx="1" type="body"/>
          </p:nvPr>
        </p:nvSpPr>
        <p:spPr>
          <a:xfrm>
            <a:off x="133025" y="1228350"/>
            <a:ext cx="5907600" cy="26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Item1, item2, item3.....</a:t>
            </a:r>
            <a:endParaRPr sz="20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000"/>
              <a:buFont typeface="Arial"/>
              <a:buChar char="-"/>
            </a:pPr>
            <a:r>
              <a:rPr lang="en" sz="20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Itemset</a:t>
            </a:r>
            <a:endParaRPr sz="20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000"/>
              <a:buFont typeface="Arial"/>
              <a:buChar char="-"/>
            </a:pPr>
            <a:r>
              <a:rPr b="1" lang="en" sz="20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Item association</a:t>
            </a:r>
            <a:r>
              <a:rPr lang="en" sz="20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Apriori algorithm</a:t>
            </a:r>
            <a:endParaRPr b="1" sz="20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000"/>
              <a:buFont typeface="Arial"/>
              <a:buChar char="-"/>
            </a:pPr>
            <a:r>
              <a:rPr b="1" lang="en" sz="20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Itemset similarity:</a:t>
            </a:r>
            <a:r>
              <a:rPr lang="en" sz="20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Jaccard similarity</a:t>
            </a:r>
            <a:endParaRPr sz="20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000"/>
              <a:buFont typeface="Arial"/>
              <a:buChar char="-"/>
            </a:pPr>
            <a:r>
              <a:rPr b="1" lang="en" sz="20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Representation</a:t>
            </a:r>
            <a:r>
              <a:rPr lang="en" sz="2000">
                <a:solidFill>
                  <a:srgbClr val="3C40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set, binary vector (later)</a:t>
            </a:r>
            <a:endParaRPr sz="2000">
              <a:solidFill>
                <a:srgbClr val="3C40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27954892861_0_17"/>
          <p:cNvSpPr txBox="1"/>
          <p:nvPr/>
        </p:nvSpPr>
        <p:spPr>
          <a:xfrm>
            <a:off x="6258477" y="3578425"/>
            <a:ext cx="2270100" cy="3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Market Basket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8" name="Google Shape;88;g27954892861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3025" y="1299625"/>
            <a:ext cx="2574335" cy="212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Concepts in Apriori Algorithm</a:t>
            </a:r>
            <a:endParaRPr/>
          </a:p>
        </p:txBody>
      </p:sp>
      <p:pic>
        <p:nvPicPr>
          <p:cNvPr id="94" name="Google Shape;9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0988" y="1159975"/>
            <a:ext cx="5862026" cy="282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7954892861_0_3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One Way to Calculate Interest</a:t>
            </a:r>
            <a:endParaRPr/>
          </a:p>
        </p:txBody>
      </p:sp>
      <p:pic>
        <p:nvPicPr>
          <p:cNvPr id="100" name="Google Shape;100;g27954892861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825" y="1424525"/>
            <a:ext cx="7542349" cy="2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27954892861_0_31"/>
          <p:cNvSpPr txBox="1"/>
          <p:nvPr/>
        </p:nvSpPr>
        <p:spPr>
          <a:xfrm>
            <a:off x="541950" y="4576850"/>
            <a:ext cx="8060100" cy="2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[</a:t>
            </a:r>
            <a:r>
              <a:rPr lang="en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b="0" i="0" lang="en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] Frequent Itemsets Mining. </a:t>
            </a:r>
            <a:r>
              <a:rPr lang="en" sz="9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https://web.stanford.edu/class/cs246/slides/02-assocrules.pdf</a:t>
            </a:r>
            <a:r>
              <a:rPr lang="en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279867afcb5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950" y="704306"/>
            <a:ext cx="8060099" cy="3734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954892861_0_50"/>
          <p:cNvSpPr txBox="1"/>
          <p:nvPr/>
        </p:nvSpPr>
        <p:spPr>
          <a:xfrm>
            <a:off x="541950" y="4576850"/>
            <a:ext cx="8060100" cy="2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[</a:t>
            </a:r>
            <a:r>
              <a:rPr lang="en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b="0" i="0" lang="en" sz="9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] Frequent Itemsets Mining. </a:t>
            </a:r>
            <a:r>
              <a:rPr lang="en" sz="9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https://web.stanford.edu/class/cs246/slides/02-assocrules.pdf</a:t>
            </a:r>
            <a:r>
              <a:rPr lang="en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9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2" name="Google Shape;112;g27954892861_0_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350" y="304800"/>
            <a:ext cx="5696067" cy="427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27954892861_0_50"/>
          <p:cNvSpPr txBox="1"/>
          <p:nvPr/>
        </p:nvSpPr>
        <p:spPr>
          <a:xfrm>
            <a:off x="5971425" y="911900"/>
            <a:ext cx="2630700" cy="32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-"/>
            </a:pP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min_support: 0.5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-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By calculation, C</a:t>
            </a:r>
            <a:r>
              <a:rPr baseline="-25000" lang="en" sz="1600"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 can also be [{A, B, C}, {A, C, E}, {B, C, E}].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-"/>
            </a:pPr>
            <a:r>
              <a:rPr b="1" lang="en" sz="1600">
                <a:latin typeface="Open Sans"/>
                <a:ea typeface="Open Sans"/>
                <a:cs typeface="Open Sans"/>
                <a:sym typeface="Open Sans"/>
              </a:rPr>
              <a:t>Why only {B, C, E} here?</a:t>
            </a:r>
            <a:endParaRPr b="1" sz="16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7954892861_0_4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Jaccard Similarity</a:t>
            </a:r>
            <a:endParaRPr/>
          </a:p>
        </p:txBody>
      </p:sp>
      <p:pic>
        <p:nvPicPr>
          <p:cNvPr id="119" name="Google Shape;119;g27954892861_0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5538" y="1147225"/>
            <a:ext cx="5492915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